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257" r:id="rId3"/>
    <p:sldId id="275" r:id="rId4"/>
    <p:sldId id="266" r:id="rId5"/>
    <p:sldId id="276" r:id="rId6"/>
    <p:sldId id="277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306" autoAdjust="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55728</c:v>
                </c:pt>
                <c:pt idx="1">
                  <c:v>55164</c:v>
                </c:pt>
                <c:pt idx="2">
                  <c:v>47858</c:v>
                </c:pt>
                <c:pt idx="3">
                  <c:v>41590</c:v>
                </c:pt>
                <c:pt idx="4">
                  <c:v>42852</c:v>
                </c:pt>
                <c:pt idx="5">
                  <c:v>51807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A5-438A-AC49-FF57FEA67D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A5-438A-AC49-FF57FEA67D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A5-438A-AC49-FF57FEA67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4238416"/>
        <c:axId val="801317216"/>
      </c:lineChart>
      <c:catAx>
        <c:axId val="7342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317216"/>
        <c:crosses val="autoZero"/>
        <c:auto val="1"/>
        <c:lblAlgn val="ctr"/>
        <c:lblOffset val="100"/>
        <c:noMultiLvlLbl val="0"/>
      </c:catAx>
      <c:valAx>
        <c:axId val="801317216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23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AA002-5CD5-4F99-8E97-C9EA359DC738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7138-44CF-4DD9-9A8E-A08590522F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40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226-FE36-430F-BD15-2FECA133D6B2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A21D-494D-4762-B668-B2C854D457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032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226-FE36-430F-BD15-2FECA133D6B2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A21D-494D-4762-B668-B2C854D457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733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226-FE36-430F-BD15-2FECA133D6B2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A21D-494D-4762-B668-B2C854D457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82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226-FE36-430F-BD15-2FECA133D6B2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A21D-494D-4762-B668-B2C854D457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208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226-FE36-430F-BD15-2FECA133D6B2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A21D-494D-4762-B668-B2C854D457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373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226-FE36-430F-BD15-2FECA133D6B2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A21D-494D-4762-B668-B2C854D457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452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226-FE36-430F-BD15-2FECA133D6B2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A21D-494D-4762-B668-B2C854D457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61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226-FE36-430F-BD15-2FECA133D6B2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A21D-494D-4762-B668-B2C854D457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918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226-FE36-430F-BD15-2FECA133D6B2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A21D-494D-4762-B668-B2C854D457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35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226-FE36-430F-BD15-2FECA133D6B2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A21D-494D-4762-B668-B2C854D457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424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226-FE36-430F-BD15-2FECA133D6B2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A21D-494D-4762-B668-B2C854D457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910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A0226-FE36-430F-BD15-2FECA133D6B2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DA21D-494D-4762-B668-B2C854D457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37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898399" y="47667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latin typeface="Segoe UI Semibold" pitchFamily="34" charset="0"/>
              </a:rPr>
              <a:t>Waihora Ellesmere Trust</a:t>
            </a:r>
          </a:p>
          <a:p>
            <a:pPr algn="ctr"/>
            <a:r>
              <a:rPr lang="en-NZ" sz="3600" dirty="0">
                <a:latin typeface="Segoe UI Semibold" pitchFamily="34" charset="0"/>
              </a:rPr>
              <a:t>Annual Report 2017/18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EAE34-E44F-47D1-959B-CD816CB8BC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6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80728"/>
            <a:ext cx="51845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NZ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Membership of around 65 individual/family members plus 4 organisations  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NZ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371 subscribers to the newsletter/ 474 Facebook followers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NZ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 staff members  - General Manager and Finance Manager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NZ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MOUs with </a:t>
            </a:r>
            <a:r>
              <a:rPr lang="en-NZ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ECan</a:t>
            </a:r>
            <a:r>
              <a:rPr lang="en-NZ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DOC, CCC, SDC and TAK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NZ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Funding &amp; support from SDC, </a:t>
            </a:r>
            <a:r>
              <a:rPr lang="en-NZ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Ecan</a:t>
            </a:r>
            <a:endParaRPr lang="en-NZ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NZ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Regular updates to website and social media (Facebook, twitter)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NZ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Regular newsletters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980" y="34554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latin typeface="Segoe UI Semibold" pitchFamily="34" charset="0"/>
              </a:rPr>
              <a:t>The Trust </a:t>
            </a:r>
          </a:p>
        </p:txBody>
      </p:sp>
      <p:pic>
        <p:nvPicPr>
          <p:cNvPr id="4" name="Picture 2" descr="C:\Users\Adrienne\Desktop\WET Photos to sort out\2015 Steve Attwood photos\royal spoonbill breeding plumage 2 steve attwo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47" y="2479992"/>
            <a:ext cx="2828902" cy="422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47" y="345547"/>
            <a:ext cx="280779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1124744"/>
            <a:ext cx="2776148" cy="185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41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" y="484632"/>
            <a:ext cx="3896061" cy="3437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2018 Living Lake Symposium and the State of the Lake Report</a:t>
            </a:r>
          </a:p>
        </p:txBody>
      </p:sp>
      <p:pic>
        <p:nvPicPr>
          <p:cNvPr id="10" name="Picture 9" descr="A group of people standing next to a tree&#10;&#10;Description generated with very high confidence">
            <a:extLst>
              <a:ext uri="{FF2B5EF4-FFF2-40B4-BE49-F238E27FC236}">
                <a16:creationId xmlns:a16="http://schemas.microsoft.com/office/drawing/2014/main" id="{FF10651F-6369-49B0-889B-C307090CF8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" b="3"/>
          <a:stretch/>
        </p:blipFill>
        <p:spPr>
          <a:xfrm>
            <a:off x="4571998" y="484632"/>
            <a:ext cx="4208528" cy="28554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1A4751-FF9C-4B1E-9AA0-74CCAD5F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3604" y="4003046"/>
            <a:ext cx="2948940" cy="0"/>
          </a:xfrm>
          <a:prstGeom prst="line">
            <a:avLst/>
          </a:prstGeom>
          <a:ln>
            <a:solidFill>
              <a:srgbClr val="05DA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BB59E224-AF8D-47E3-B686-EABA2A12E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5" b="6"/>
          <a:stretch/>
        </p:blipFill>
        <p:spPr>
          <a:xfrm>
            <a:off x="4571998" y="3500925"/>
            <a:ext cx="2043938" cy="2855424"/>
          </a:xfrm>
          <a:prstGeom prst="rect">
            <a:avLst/>
          </a:prstGeom>
        </p:spPr>
      </p:pic>
      <p:pic>
        <p:nvPicPr>
          <p:cNvPr id="6" name="Picture 5" descr="A sign on the side of a mountain&#10;&#10;Description generated with high confidence">
            <a:extLst>
              <a:ext uri="{FF2B5EF4-FFF2-40B4-BE49-F238E27FC236}">
                <a16:creationId xmlns:a16="http://schemas.microsoft.com/office/drawing/2014/main" id="{CE54C454-0E33-4332-AA65-25B766B43C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66"/>
          <a:stretch/>
        </p:blipFill>
        <p:spPr>
          <a:xfrm>
            <a:off x="6736587" y="3500926"/>
            <a:ext cx="2043939" cy="28554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B85ABE-D293-4717-B116-B0104A2085DB}"/>
              </a:ext>
            </a:extLst>
          </p:cNvPr>
          <p:cNvSpPr txBox="1"/>
          <p:nvPr/>
        </p:nvSpPr>
        <p:spPr>
          <a:xfrm>
            <a:off x="1475656" y="4221088"/>
            <a:ext cx="190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197536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153214"/>
            <a:ext cx="42277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2018 Te Waihora wetland bird survey</a:t>
            </a:r>
            <a:r>
              <a:rPr lang="en-NZ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–with partners, Birds NZ, CCC and DOC, to organise a census of wetland birds on the lake</a:t>
            </a:r>
            <a:r>
              <a:rPr lang="en-N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" name="AutoShape 2" descr="20170211_08244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2721400" y="4149080"/>
            <a:ext cx="22033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/>
              <a:t>•</a:t>
            </a:r>
            <a:r>
              <a:rPr lang="en-NZ" sz="2000" dirty="0"/>
              <a:t>51,807 in 2018</a:t>
            </a:r>
          </a:p>
          <a:p>
            <a:r>
              <a:rPr lang="en-NZ" sz="2000" dirty="0"/>
              <a:t>•42,852 in 2017 </a:t>
            </a:r>
          </a:p>
          <a:p>
            <a:r>
              <a:rPr lang="en-NZ" sz="2000" dirty="0"/>
              <a:t>•41,590 in 2016 </a:t>
            </a:r>
          </a:p>
          <a:p>
            <a:r>
              <a:rPr lang="en-NZ" sz="2000" dirty="0"/>
              <a:t>•47,858 in 2015 </a:t>
            </a:r>
          </a:p>
          <a:p>
            <a:r>
              <a:rPr lang="en-NZ" sz="2000" dirty="0"/>
              <a:t>•55,164 in 2014 </a:t>
            </a:r>
          </a:p>
          <a:p>
            <a:r>
              <a:rPr lang="en-NZ" sz="2000" dirty="0"/>
              <a:t>•55,728 in 2013</a:t>
            </a:r>
          </a:p>
        </p:txBody>
      </p:sp>
      <p:pic>
        <p:nvPicPr>
          <p:cNvPr id="5" name="Picture 4" descr="A person standing next to a green field&#10;&#10;Description generated with very high confidence">
            <a:extLst>
              <a:ext uri="{FF2B5EF4-FFF2-40B4-BE49-F238E27FC236}">
                <a16:creationId xmlns:a16="http://schemas.microsoft.com/office/drawing/2014/main" id="{A5ACB194-F54B-4029-8AE1-13C0C6125E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9"/>
          <a:stretch/>
        </p:blipFill>
        <p:spPr>
          <a:xfrm>
            <a:off x="4551244" y="194426"/>
            <a:ext cx="4436166" cy="2812921"/>
          </a:xfrm>
          <a:prstGeom prst="rect">
            <a:avLst/>
          </a:prstGeom>
        </p:spPr>
      </p:pic>
      <p:pic>
        <p:nvPicPr>
          <p:cNvPr id="12" name="Picture 11" descr="A bird stand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BB41DFAC-1C5C-424A-A28B-F0FD7D3659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5204" r="30938" b="3146"/>
          <a:stretch/>
        </p:blipFill>
        <p:spPr>
          <a:xfrm>
            <a:off x="237737" y="3861048"/>
            <a:ext cx="2210028" cy="26514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A7AE68-2BA3-4F0C-86C2-DE539E6F3723}"/>
              </a:ext>
            </a:extLst>
          </p:cNvPr>
          <p:cNvSpPr txBox="1"/>
          <p:nvPr/>
        </p:nvSpPr>
        <p:spPr>
          <a:xfrm>
            <a:off x="5198414" y="5993094"/>
            <a:ext cx="379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Grey Teal – most common bird 17,773 </a:t>
            </a:r>
          </a:p>
        </p:txBody>
      </p:sp>
      <p:pic>
        <p:nvPicPr>
          <p:cNvPr id="20" name="Picture 19" descr="A duck swimming in a body of water&#10;&#10;Description generated with very high confidence">
            <a:extLst>
              <a:ext uri="{FF2B5EF4-FFF2-40B4-BE49-F238E27FC236}">
                <a16:creationId xmlns:a16="http://schemas.microsoft.com/office/drawing/2014/main" id="{5E828190-EBCE-4769-81F2-42CD4E879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13" y="3429000"/>
            <a:ext cx="3636150" cy="2424100"/>
          </a:xfrm>
          <a:prstGeom prst="rect">
            <a:avLst/>
          </a:prstGeom>
        </p:spPr>
      </p:pic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D291141-4652-4CE8-B129-9FD140D45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387230"/>
              </p:ext>
            </p:extLst>
          </p:nvPr>
        </p:nvGraphicFramePr>
        <p:xfrm>
          <a:off x="683568" y="2001501"/>
          <a:ext cx="3390314" cy="161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724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BB471F-3474-401D-AE3F-A9A0B2A955C7}"/>
              </a:ext>
            </a:extLst>
          </p:cNvPr>
          <p:cNvSpPr txBox="1"/>
          <p:nvPr/>
        </p:nvSpPr>
        <p:spPr>
          <a:xfrm>
            <a:off x="827584" y="484323"/>
            <a:ext cx="72728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Talking to Groups/Attending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Schools, </a:t>
            </a:r>
            <a:r>
              <a:rPr lang="en-NZ" dirty="0" err="1"/>
              <a:t>Waterwise</a:t>
            </a:r>
            <a:r>
              <a:rPr lang="en-NZ" dirty="0"/>
              <a:t>, ECO Canterbury and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Presenting to the Wetland Conference in Napier next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Ellesmere Show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Little River Photo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Weed Liaison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Facilitating SWARF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Submitted to Long-Term Plans for ECAN, </a:t>
            </a:r>
          </a:p>
          <a:p>
            <a:r>
              <a:rPr lang="en-NZ" dirty="0"/>
              <a:t>SDC and CCC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0EEF2-65B0-468A-A683-8DB6039EB43D}"/>
              </a:ext>
            </a:extLst>
          </p:cNvPr>
          <p:cNvSpPr txBox="1"/>
          <p:nvPr/>
        </p:nvSpPr>
        <p:spPr>
          <a:xfrm>
            <a:off x="813196" y="3429000"/>
            <a:ext cx="55412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Restoration</a:t>
            </a:r>
            <a:r>
              <a:rPr lang="en-NZ" dirty="0"/>
              <a:t> </a:t>
            </a:r>
            <a:r>
              <a:rPr lang="en-NZ" sz="2800" dirty="0"/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YHA </a:t>
            </a:r>
            <a:r>
              <a:rPr lang="en-NZ" dirty="0" err="1"/>
              <a:t>Greenfoot</a:t>
            </a:r>
            <a:r>
              <a:rPr lang="en-NZ" dirty="0"/>
              <a:t> print Planting – happening this Friday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Assisting Te Ara Kākāriki (TAK) with Community </a:t>
            </a:r>
            <a:r>
              <a:rPr lang="en-NZ" dirty="0" err="1"/>
              <a:t>Plantout</a:t>
            </a:r>
            <a:r>
              <a:rPr lang="en-NZ" dirty="0"/>
              <a:t> and Kids Discovery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Facilitate SWARF meetings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Member of the </a:t>
            </a:r>
            <a:r>
              <a:rPr lang="en-NZ" dirty="0" err="1"/>
              <a:t>Tarerekautuku</a:t>
            </a:r>
            <a:r>
              <a:rPr lang="en-NZ" dirty="0"/>
              <a:t> </a:t>
            </a:r>
            <a:r>
              <a:rPr lang="en-NZ" dirty="0" err="1"/>
              <a:t>Yarrs</a:t>
            </a:r>
            <a:r>
              <a:rPr lang="en-NZ" dirty="0"/>
              <a:t> Lagoon Care Group.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Member of the Selwyn River / </a:t>
            </a:r>
            <a:r>
              <a:rPr lang="en-NZ" dirty="0" err="1"/>
              <a:t>Waikirikiri</a:t>
            </a:r>
            <a:r>
              <a:rPr lang="en-NZ" dirty="0"/>
              <a:t> working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A652F-9ED9-46C4-A12B-CBB651A2C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3589379"/>
            <a:ext cx="2808312" cy="2578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7215A4-725D-4F42-807C-4B14E01FA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0" y="1700808"/>
            <a:ext cx="3923928" cy="1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3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EA934-110A-4AFF-87D2-D4F91BF28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" t="2572" r="2602" b="2287"/>
          <a:stretch/>
        </p:blipFill>
        <p:spPr>
          <a:xfrm>
            <a:off x="683568" y="1010985"/>
            <a:ext cx="4300764" cy="2566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8EA7F-05AE-490F-BD99-8FF5D4AAA01B}"/>
              </a:ext>
            </a:extLst>
          </p:cNvPr>
          <p:cNvSpPr txBox="1"/>
          <p:nvPr/>
        </p:nvSpPr>
        <p:spPr>
          <a:xfrm>
            <a:off x="611560" y="476672"/>
            <a:ext cx="3913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/>
              <a:t>Survey (120 respondents)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04C42-AB0C-4367-BF2E-51BAF191CA82}"/>
              </a:ext>
            </a:extLst>
          </p:cNvPr>
          <p:cNvSpPr txBox="1"/>
          <p:nvPr/>
        </p:nvSpPr>
        <p:spPr>
          <a:xfrm>
            <a:off x="5148064" y="1010985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activities would you like to see the Waihora Ellesmere Trust run?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303E4-5E55-4513-94A3-EEF93D926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" t="4438" b="3282"/>
          <a:stretch/>
        </p:blipFill>
        <p:spPr>
          <a:xfrm>
            <a:off x="4355976" y="4077072"/>
            <a:ext cx="4516787" cy="2566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B25951-92C1-4BE3-95A7-128098E4CA60}"/>
              </a:ext>
            </a:extLst>
          </p:cNvPr>
          <p:cNvSpPr txBox="1"/>
          <p:nvPr/>
        </p:nvSpPr>
        <p:spPr>
          <a:xfrm>
            <a:off x="683568" y="422108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Would you be interested in being involved in hands on tasks around Te Waihora / Lake Ellesmere </a:t>
            </a:r>
            <a:r>
              <a:rPr lang="en-N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5226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97AD8-BCBD-4589-BDB4-8345941F75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r="965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What’s coming up for 2018/19</a:t>
            </a:r>
          </a:p>
          <a:p>
            <a:endParaRPr lang="en-NZ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Planning for the 2019 Living Lake Symposium and State of the Lake Report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Two Lakes Healing cycle tour (Oct 5</a:t>
            </a:r>
            <a:r>
              <a:rPr lang="en-NZ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N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Field trips for members and supporters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Investigating community trapping programmes (Predator Free 2050) namely at </a:t>
            </a:r>
            <a:r>
              <a:rPr lang="en-NZ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Yarrs</a:t>
            </a:r>
            <a:r>
              <a:rPr lang="en-N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Flat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Working to promote recreational opportunities at the lake, including with DOC, local schools and others to provide interpretation at Harts Creek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2019 bird survey (Feb 2019)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Promoting our Living Lake Research &amp; Monitoring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lots more…….</a:t>
            </a:r>
          </a:p>
        </p:txBody>
      </p:sp>
    </p:spTree>
    <p:extLst>
      <p:ext uri="{BB962C8B-B14F-4D97-AF65-F5344CB8AC3E}">
        <p14:creationId xmlns:p14="http://schemas.microsoft.com/office/powerpoint/2010/main" val="148076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3175</TotalTime>
  <Words>354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Lomax</dc:creator>
  <cp:lastModifiedBy>Denise Ford</cp:lastModifiedBy>
  <cp:revision>63</cp:revision>
  <dcterms:created xsi:type="dcterms:W3CDTF">2012-09-17T23:24:10Z</dcterms:created>
  <dcterms:modified xsi:type="dcterms:W3CDTF">2018-09-17T02:27:49Z</dcterms:modified>
</cp:coreProperties>
</file>